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7" r:id="rId12"/>
    <p:sldId id="278" r:id="rId13"/>
    <p:sldId id="279" r:id="rId14"/>
    <p:sldId id="282" r:id="rId15"/>
    <p:sldId id="281" r:id="rId16"/>
    <p:sldId id="280" r:id="rId17"/>
    <p:sldId id="266" r:id="rId18"/>
    <p:sldId id="276" r:id="rId19"/>
    <p:sldId id="269" r:id="rId20"/>
    <p:sldId id="270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927FF-0897-4B62-8D0F-31405DE3CD65}" type="datetimeFigureOut">
              <a:rPr lang="en-US" smtClean="0"/>
              <a:t>04-Jan-20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F1E61-4077-4269-BB79-A6963CA75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569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927FF-0897-4B62-8D0F-31405DE3CD65}" type="datetimeFigureOut">
              <a:rPr lang="en-US" smtClean="0"/>
              <a:t>04-Jan-20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F1E61-4077-4269-BB79-A6963CA75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87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927FF-0897-4B62-8D0F-31405DE3CD65}" type="datetimeFigureOut">
              <a:rPr lang="en-US" smtClean="0"/>
              <a:t>04-Jan-20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F1E61-4077-4269-BB79-A6963CA75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753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927FF-0897-4B62-8D0F-31405DE3CD65}" type="datetimeFigureOut">
              <a:rPr lang="en-US" smtClean="0"/>
              <a:t>04-Jan-20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F1E61-4077-4269-BB79-A6963CA75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023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927FF-0897-4B62-8D0F-31405DE3CD65}" type="datetimeFigureOut">
              <a:rPr lang="en-US" smtClean="0"/>
              <a:t>04-Jan-20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F1E61-4077-4269-BB79-A6963CA75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268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927FF-0897-4B62-8D0F-31405DE3CD65}" type="datetimeFigureOut">
              <a:rPr lang="en-US" smtClean="0"/>
              <a:t>04-Jan-20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F1E61-4077-4269-BB79-A6963CA75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357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927FF-0897-4B62-8D0F-31405DE3CD65}" type="datetimeFigureOut">
              <a:rPr lang="en-US" smtClean="0"/>
              <a:t>04-Jan-20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F1E61-4077-4269-BB79-A6963CA75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099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927FF-0897-4B62-8D0F-31405DE3CD65}" type="datetimeFigureOut">
              <a:rPr lang="en-US" smtClean="0"/>
              <a:t>04-Jan-20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F1E61-4077-4269-BB79-A6963CA75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275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927FF-0897-4B62-8D0F-31405DE3CD65}" type="datetimeFigureOut">
              <a:rPr lang="en-US" smtClean="0"/>
              <a:t>04-Jan-20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F1E61-4077-4269-BB79-A6963CA75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876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927FF-0897-4B62-8D0F-31405DE3CD65}" type="datetimeFigureOut">
              <a:rPr lang="en-US" smtClean="0"/>
              <a:t>04-Jan-20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F1E61-4077-4269-BB79-A6963CA75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63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927FF-0897-4B62-8D0F-31405DE3CD65}" type="datetimeFigureOut">
              <a:rPr lang="en-US" smtClean="0"/>
              <a:t>04-Jan-20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F1E61-4077-4269-BB79-A6963CA75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453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927FF-0897-4B62-8D0F-31405DE3CD65}" type="datetimeFigureOut">
              <a:rPr lang="en-US" smtClean="0"/>
              <a:t>04-Jan-20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DF1E61-4077-4269-BB79-A6963CA75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985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9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0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1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2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1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3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14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15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16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e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7.e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8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3200" dirty="0">
                <a:solidFill>
                  <a:srgbClr val="1F497D"/>
                </a:solidFill>
              </a:rPr>
              <a:t>B.Sc. </a:t>
            </a:r>
            <a:r>
              <a:rPr lang="en-US" sz="3200" dirty="0" smtClean="0">
                <a:solidFill>
                  <a:srgbClr val="1F497D"/>
                </a:solidFill>
              </a:rPr>
              <a:t>II    </a:t>
            </a:r>
            <a:r>
              <a:rPr lang="en-US" sz="3200" dirty="0">
                <a:solidFill>
                  <a:srgbClr val="1F497D"/>
                </a:solidFill>
              </a:rPr>
              <a:t>Paper-II (Organic Chemistry)</a:t>
            </a:r>
            <a:r>
              <a:rPr lang="en-US" sz="3200" dirty="0">
                <a:solidFill>
                  <a:prstClr val="black"/>
                </a:solidFill>
              </a:rPr>
              <a:t/>
            </a:r>
            <a:br>
              <a:rPr lang="en-US" sz="3200" dirty="0">
                <a:solidFill>
                  <a:prstClr val="black"/>
                </a:solidFill>
              </a:rPr>
            </a:br>
            <a:r>
              <a:rPr lang="en-US" sz="2200" dirty="0">
                <a:solidFill>
                  <a:prstClr val="black"/>
                </a:solidFill>
              </a:rPr>
              <a:t>Lecture-1</a:t>
            </a:r>
            <a:br>
              <a:rPr lang="en-US" sz="2200" dirty="0">
                <a:solidFill>
                  <a:prstClr val="black"/>
                </a:solidFill>
              </a:rPr>
            </a:br>
            <a:r>
              <a:rPr lang="en-US" sz="3200" dirty="0" smtClean="0">
                <a:solidFill>
                  <a:srgbClr val="FF0000"/>
                </a:solidFill>
              </a:rPr>
              <a:t>Aldehydes and Ketones</a:t>
            </a:r>
            <a:r>
              <a:rPr lang="en-US" sz="2200" dirty="0">
                <a:solidFill>
                  <a:srgbClr val="FF0000"/>
                </a:solidFill>
              </a:rPr>
              <a:t/>
            </a:r>
            <a:br>
              <a:rPr lang="en-US" sz="2200" dirty="0">
                <a:solidFill>
                  <a:srgbClr val="FF0000"/>
                </a:solidFill>
              </a:rPr>
            </a:br>
            <a:endParaRPr lang="en-US" sz="2000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772886" y="533400"/>
            <a:ext cx="7772400" cy="2057400"/>
          </a:xfrm>
          <a:prstGeom prst="rect">
            <a:avLst/>
          </a:prstGeom>
          <a:ln w="76200">
            <a:solidFill>
              <a:srgbClr val="92D050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914400" y="3886200"/>
            <a:ext cx="7173686" cy="12954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600" dirty="0" smtClean="0">
                <a:solidFill>
                  <a:schemeClr val="tx1"/>
                </a:solidFill>
              </a:rPr>
              <a:t>By</a:t>
            </a:r>
            <a:endParaRPr lang="en-US" sz="2000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 err="1" smtClean="0">
                <a:solidFill>
                  <a:schemeClr val="accent2"/>
                </a:solidFill>
              </a:rPr>
              <a:t>Dr</a:t>
            </a:r>
            <a:r>
              <a:rPr lang="en-US" sz="2000" dirty="0" smtClean="0">
                <a:solidFill>
                  <a:schemeClr val="accent2"/>
                </a:solidFill>
              </a:rPr>
              <a:t> </a:t>
            </a:r>
            <a:r>
              <a:rPr lang="en-US" sz="2000" dirty="0" err="1" smtClean="0">
                <a:solidFill>
                  <a:schemeClr val="accent2"/>
                </a:solidFill>
              </a:rPr>
              <a:t>Amit</a:t>
            </a:r>
            <a:r>
              <a:rPr lang="en-US" sz="2000" smtClean="0">
                <a:solidFill>
                  <a:schemeClr val="accent2"/>
                </a:solidFill>
              </a:rPr>
              <a:t> Kumar Yadav</a:t>
            </a:r>
            <a:endParaRPr lang="en-US" sz="2000" dirty="0" smtClean="0">
              <a:solidFill>
                <a:schemeClr val="accent2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 smtClean="0">
                <a:solidFill>
                  <a:schemeClr val="accent2"/>
                </a:solidFill>
              </a:rPr>
              <a:t>Assistant Professor-Chemistry</a:t>
            </a:r>
          </a:p>
          <a:p>
            <a:pPr>
              <a:defRPr/>
            </a:pPr>
            <a:r>
              <a:rPr lang="en-US" sz="2000" dirty="0" err="1">
                <a:solidFill>
                  <a:schemeClr val="accent2"/>
                </a:solidFill>
              </a:rPr>
              <a:t>Mahamaya</a:t>
            </a:r>
            <a:r>
              <a:rPr lang="en-US" sz="2000" dirty="0">
                <a:solidFill>
                  <a:schemeClr val="accent2"/>
                </a:solidFill>
              </a:rPr>
              <a:t> Government Degree College, </a:t>
            </a:r>
            <a:r>
              <a:rPr lang="en-US" sz="2000" dirty="0" err="1">
                <a:solidFill>
                  <a:schemeClr val="accent2"/>
                </a:solidFill>
              </a:rPr>
              <a:t>Mahona</a:t>
            </a:r>
            <a:r>
              <a:rPr lang="en-US" sz="2000" dirty="0">
                <a:solidFill>
                  <a:schemeClr val="accent2"/>
                </a:solidFill>
              </a:rPr>
              <a:t>, </a:t>
            </a:r>
            <a:r>
              <a:rPr lang="en-US" sz="2000" dirty="0" err="1">
                <a:solidFill>
                  <a:schemeClr val="accent2"/>
                </a:solidFill>
              </a:rPr>
              <a:t>Lucknow</a:t>
            </a:r>
            <a:r>
              <a:rPr lang="en-US" sz="2000" dirty="0">
                <a:solidFill>
                  <a:schemeClr val="accent2"/>
                </a:solidFill>
              </a:rPr>
              <a:t> (U.P.)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 smtClean="0">
                <a:solidFill>
                  <a:schemeClr val="accent2"/>
                </a:solidFill>
              </a:rPr>
              <a:t/>
            </a:r>
            <a:br>
              <a:rPr lang="en-US" sz="2800" dirty="0" smtClean="0">
                <a:solidFill>
                  <a:schemeClr val="accent2"/>
                </a:solidFill>
              </a:rPr>
            </a:br>
            <a:r>
              <a:rPr lang="en-US" sz="2800" dirty="0" smtClean="0">
                <a:solidFill>
                  <a:schemeClr val="accent5"/>
                </a:solidFill>
              </a:rPr>
              <a:t/>
            </a:r>
            <a:br>
              <a:rPr lang="en-US" sz="2800" dirty="0" smtClean="0">
                <a:solidFill>
                  <a:schemeClr val="accent5"/>
                </a:solidFill>
              </a:rPr>
            </a:br>
            <a:endParaRPr lang="en-US" sz="2800" dirty="0" smtClean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4590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Structure of carbonyl groups</a:t>
            </a:r>
            <a:endParaRPr lang="en-US" sz="2800" dirty="0">
              <a:solidFill>
                <a:srgbClr val="FF0000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8711531"/>
              </p:ext>
            </p:extLst>
          </p:nvPr>
        </p:nvGraphicFramePr>
        <p:xfrm>
          <a:off x="838200" y="2743200"/>
          <a:ext cx="7499686" cy="2314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0" name="CS ChemDraw Drawing" r:id="rId3" imgW="5117403" imgH="1580204" progId="ChemDraw.Document.6.0">
                  <p:embed/>
                </p:oleObj>
              </mc:Choice>
              <mc:Fallback>
                <p:oleObj name="CS ChemDraw Drawing" r:id="rId3" imgW="5117403" imgH="1580204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200" y="2743200"/>
                        <a:ext cx="7499686" cy="2314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96403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en-US" sz="2400" dirty="0" smtClean="0">
                <a:solidFill>
                  <a:schemeClr val="accent1"/>
                </a:solidFill>
              </a:rPr>
              <a:t>Reduction Reactions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400" dirty="0" err="1" smtClean="0">
                <a:solidFill>
                  <a:schemeClr val="accent1"/>
                </a:solidFill>
              </a:rPr>
              <a:t>Nucleophilic</a:t>
            </a:r>
            <a:r>
              <a:rPr lang="en-US" sz="2400" dirty="0" smtClean="0">
                <a:solidFill>
                  <a:schemeClr val="accent1"/>
                </a:solidFill>
              </a:rPr>
              <a:t> Additions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400" dirty="0" smtClean="0">
                <a:solidFill>
                  <a:schemeClr val="accent1"/>
                </a:solidFill>
              </a:rPr>
              <a:t>Condensation Reactions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400" dirty="0" smtClean="0">
                <a:solidFill>
                  <a:schemeClr val="accent1"/>
                </a:solidFill>
              </a:rPr>
              <a:t>Hydride Transfer Reaction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400" dirty="0" smtClean="0">
                <a:solidFill>
                  <a:schemeClr val="accent1"/>
                </a:solidFill>
              </a:rPr>
              <a:t>Condensation Reactions with ammonia derivatives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400" dirty="0" smtClean="0">
                <a:solidFill>
                  <a:schemeClr val="accent1"/>
                </a:solidFill>
              </a:rPr>
              <a:t>Reaction with Phosphine derivatives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400" dirty="0" smtClean="0">
                <a:solidFill>
                  <a:schemeClr val="accent1"/>
                </a:solidFill>
              </a:rPr>
              <a:t>Oxidation Reactions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400" dirty="0" err="1" smtClean="0">
                <a:solidFill>
                  <a:schemeClr val="accent1"/>
                </a:solidFill>
              </a:rPr>
              <a:t>Polymerisation</a:t>
            </a:r>
            <a:endParaRPr lang="en-US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1346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0800000" flipV="1">
            <a:off x="685800" y="304800"/>
            <a:ext cx="7772400" cy="381000"/>
          </a:xfrm>
        </p:spPr>
        <p:txBody>
          <a:bodyPr>
            <a:normAutofit fontScale="90000"/>
          </a:bodyPr>
          <a:lstStyle/>
          <a:p>
            <a:r>
              <a:rPr lang="en-US" sz="2800" dirty="0" smtClean="0"/>
              <a:t>1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3729520"/>
              </p:ext>
            </p:extLst>
          </p:nvPr>
        </p:nvGraphicFramePr>
        <p:xfrm>
          <a:off x="990600" y="838200"/>
          <a:ext cx="7302320" cy="518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9" name="CS ChemDraw Drawing" r:id="rId3" imgW="4870326" imgH="3456021" progId="ChemDraw.Document.6.0">
                  <p:embed/>
                </p:oleObj>
              </mc:Choice>
              <mc:Fallback>
                <p:oleObj name="CS ChemDraw Drawing" r:id="rId3" imgW="4870326" imgH="3456021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90600" y="838200"/>
                        <a:ext cx="7302320" cy="5181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59462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5299897"/>
              </p:ext>
            </p:extLst>
          </p:nvPr>
        </p:nvGraphicFramePr>
        <p:xfrm>
          <a:off x="1219200" y="685800"/>
          <a:ext cx="6656566" cy="419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4" name="CS ChemDraw Drawing" r:id="rId3" imgW="4568493" imgH="2876955" progId="ChemDraw.Document.6.0">
                  <p:embed/>
                </p:oleObj>
              </mc:Choice>
              <mc:Fallback>
                <p:oleObj name="CS ChemDraw Drawing" r:id="rId3" imgW="4568493" imgH="2876955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19200" y="685800"/>
                        <a:ext cx="6656566" cy="419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50735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381000"/>
          </a:xfrm>
        </p:spPr>
        <p:txBody>
          <a:bodyPr>
            <a:noAutofit/>
          </a:bodyPr>
          <a:lstStyle/>
          <a:p>
            <a:r>
              <a:rPr lang="en-US" sz="2400" dirty="0" smtClean="0"/>
              <a:t>2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4717896"/>
              </p:ext>
            </p:extLst>
          </p:nvPr>
        </p:nvGraphicFramePr>
        <p:xfrm>
          <a:off x="533400" y="1143000"/>
          <a:ext cx="8199989" cy="327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1" name="CS ChemDraw Drawing" r:id="rId3" imgW="6133763" imgH="2451640" progId="ChemDraw.Document.6.0">
                  <p:embed/>
                </p:oleObj>
              </mc:Choice>
              <mc:Fallback>
                <p:oleObj name="CS ChemDraw Drawing" r:id="rId3" imgW="6133763" imgH="245164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3400" y="1143000"/>
                        <a:ext cx="8199989" cy="3276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99429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5141947"/>
              </p:ext>
            </p:extLst>
          </p:nvPr>
        </p:nvGraphicFramePr>
        <p:xfrm>
          <a:off x="914400" y="762000"/>
          <a:ext cx="6898438" cy="434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8" name="CS ChemDraw Drawing" r:id="rId3" imgW="4568493" imgH="2876955" progId="ChemDraw.Document.6.0">
                  <p:embed/>
                </p:oleObj>
              </mc:Choice>
              <mc:Fallback>
                <p:oleObj name="CS ChemDraw Drawing" r:id="rId3" imgW="4568493" imgH="2876955" progId="ChemDraw.Document.6.0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762000"/>
                        <a:ext cx="6898438" cy="434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6429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"/>
            <a:ext cx="7772400" cy="381000"/>
          </a:xfrm>
        </p:spPr>
        <p:txBody>
          <a:bodyPr>
            <a:noAutofit/>
          </a:bodyPr>
          <a:lstStyle/>
          <a:p>
            <a:r>
              <a:rPr lang="en-US" sz="2400" dirty="0" smtClean="0"/>
              <a:t>3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071764"/>
              </p:ext>
            </p:extLst>
          </p:nvPr>
        </p:nvGraphicFramePr>
        <p:xfrm>
          <a:off x="762000" y="609600"/>
          <a:ext cx="7754392" cy="518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5" name="CS ChemDraw Drawing" r:id="rId3" imgW="5469137" imgH="3654087" progId="ChemDraw.Document.6.0">
                  <p:embed/>
                </p:oleObj>
              </mc:Choice>
              <mc:Fallback>
                <p:oleObj name="CS ChemDraw Drawing" r:id="rId3" imgW="5469137" imgH="3654087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62000" y="609600"/>
                        <a:ext cx="7754392" cy="5181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762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5034"/>
              </p:ext>
            </p:extLst>
          </p:nvPr>
        </p:nvGraphicFramePr>
        <p:xfrm>
          <a:off x="990600" y="457200"/>
          <a:ext cx="7239000" cy="60839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2" name="CS ChemDraw Drawing" r:id="rId3" imgW="5850002" imgH="4915981" progId="ChemDraw.Document.6.0">
                  <p:embed/>
                </p:oleObj>
              </mc:Choice>
              <mc:Fallback>
                <p:oleObj name="CS ChemDraw Drawing" r:id="rId3" imgW="5850002" imgH="4915981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90600" y="457200"/>
                        <a:ext cx="7239000" cy="60839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90934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086220"/>
              </p:ext>
            </p:extLst>
          </p:nvPr>
        </p:nvGraphicFramePr>
        <p:xfrm>
          <a:off x="533400" y="1295400"/>
          <a:ext cx="8025610" cy="403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6" name="CS ChemDraw Drawing" r:id="rId3" imgW="6173414" imgH="3107177" progId="ChemDraw.Document.6.0">
                  <p:embed/>
                </p:oleObj>
              </mc:Choice>
              <mc:Fallback>
                <p:oleObj name="CS ChemDraw Drawing" r:id="rId3" imgW="6173414" imgH="3107177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3400" y="1295400"/>
                        <a:ext cx="8025610" cy="4038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90478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Autofit/>
          </a:bodyPr>
          <a:lstStyle/>
          <a:p>
            <a:pPr algn="l"/>
            <a:r>
              <a:rPr lang="en-US" sz="2400" dirty="0" smtClean="0"/>
              <a:t>                                   4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0692276"/>
              </p:ext>
            </p:extLst>
          </p:nvPr>
        </p:nvGraphicFramePr>
        <p:xfrm>
          <a:off x="304800" y="1295400"/>
          <a:ext cx="8687119" cy="350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9" name="CS ChemDraw Drawing" r:id="rId3" imgW="5633945" imgH="2273300" progId="ChemDraw.Document.6.0">
                  <p:embed/>
                </p:oleObj>
              </mc:Choice>
              <mc:Fallback>
                <p:oleObj name="CS ChemDraw Drawing" r:id="rId3" imgW="5633945" imgH="227330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4800" y="1295400"/>
                        <a:ext cx="8687119" cy="350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928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000" dirty="0" smtClean="0"/>
              <a:t>Carbonyl compounds having the general </a:t>
            </a:r>
            <a:r>
              <a:rPr lang="en-US" sz="2000" dirty="0" err="1" smtClean="0"/>
              <a:t>strutures</a:t>
            </a: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 algn="ctr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General formula is C</a:t>
            </a:r>
            <a:r>
              <a:rPr lang="en-US" sz="2000" baseline="-25000" dirty="0" smtClean="0">
                <a:solidFill>
                  <a:srgbClr val="FF0000"/>
                </a:solidFill>
              </a:rPr>
              <a:t>n</a:t>
            </a:r>
            <a:r>
              <a:rPr lang="en-US" sz="2000" dirty="0" smtClean="0">
                <a:solidFill>
                  <a:srgbClr val="FF0000"/>
                </a:solidFill>
              </a:rPr>
              <a:t>H</a:t>
            </a:r>
            <a:r>
              <a:rPr lang="en-US" sz="2000" baseline="-25000" dirty="0" smtClean="0">
                <a:solidFill>
                  <a:srgbClr val="FF0000"/>
                </a:solidFill>
              </a:rPr>
              <a:t>2n</a:t>
            </a:r>
            <a:r>
              <a:rPr lang="en-US" sz="2000" dirty="0" smtClean="0">
                <a:solidFill>
                  <a:srgbClr val="FF0000"/>
                </a:solidFill>
              </a:rPr>
              <a:t>O</a:t>
            </a:r>
          </a:p>
          <a:p>
            <a:pPr marL="0" indent="0" algn="ctr">
              <a:buNone/>
            </a:pPr>
            <a:r>
              <a:rPr lang="en-US" sz="2000" dirty="0" smtClean="0"/>
              <a:t>In Ketones, when two groups are same are known as </a:t>
            </a:r>
            <a:r>
              <a:rPr lang="en-US" sz="2000" b="1" dirty="0" smtClean="0"/>
              <a:t>Simple ketones </a:t>
            </a:r>
            <a:r>
              <a:rPr lang="en-US" sz="2000" dirty="0" smtClean="0"/>
              <a:t>and</a:t>
            </a:r>
            <a:r>
              <a:rPr lang="en-US" sz="2000" b="1" dirty="0" smtClean="0"/>
              <a:t> </a:t>
            </a:r>
            <a:r>
              <a:rPr lang="en-US" sz="2000" dirty="0" smtClean="0"/>
              <a:t>when two groups are not same known as </a:t>
            </a:r>
            <a:r>
              <a:rPr lang="en-US" sz="2000" b="1" dirty="0" smtClean="0"/>
              <a:t>Mixed ketones </a:t>
            </a:r>
            <a:r>
              <a:rPr lang="en-US" sz="2000" dirty="0" err="1" smtClean="0"/>
              <a:t>eg</a:t>
            </a:r>
            <a:r>
              <a:rPr lang="en-US" sz="2000" dirty="0" smtClean="0"/>
              <a:t>.</a:t>
            </a:r>
          </a:p>
          <a:p>
            <a:pPr marL="0" indent="0">
              <a:buNone/>
            </a:pPr>
            <a:endParaRPr lang="en-US" sz="2000" b="1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9101187"/>
              </p:ext>
            </p:extLst>
          </p:nvPr>
        </p:nvGraphicFramePr>
        <p:xfrm>
          <a:off x="2514600" y="1371600"/>
          <a:ext cx="3733800" cy="17673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6" name="CS ChemDraw Drawing" r:id="rId3" imgW="2649872" imgH="1253787" progId="ChemDraw.Document.6.0">
                  <p:embed/>
                </p:oleObj>
              </mc:Choice>
              <mc:Fallback>
                <p:oleObj name="CS ChemDraw Drawing" r:id="rId3" imgW="2649872" imgH="1253787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14600" y="1371600"/>
                        <a:ext cx="3733800" cy="17673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5432655"/>
              </p:ext>
            </p:extLst>
          </p:nvPr>
        </p:nvGraphicFramePr>
        <p:xfrm>
          <a:off x="1752600" y="5105400"/>
          <a:ext cx="5676306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7" name="CS ChemDraw Drawing" r:id="rId5" imgW="3027770" imgH="406400" progId="ChemDraw.Document.6.0">
                  <p:embed/>
                </p:oleObj>
              </mc:Choice>
              <mc:Fallback>
                <p:oleObj name="CS ChemDraw Drawing" r:id="rId5" imgW="3027770" imgH="40640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752600" y="5105400"/>
                        <a:ext cx="5676306" cy="76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99653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4400" dirty="0" smtClean="0"/>
          </a:p>
          <a:p>
            <a:pPr marL="0" indent="0" algn="ctr">
              <a:buNone/>
            </a:pPr>
            <a:r>
              <a:rPr lang="en-US" sz="4400" dirty="0" smtClean="0">
                <a:solidFill>
                  <a:schemeClr val="accent1"/>
                </a:solidFill>
              </a:rPr>
              <a:t>THANKS</a:t>
            </a:r>
            <a:endParaRPr lang="en-US" sz="4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5634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87362"/>
          </a:xfrm>
        </p:spPr>
        <p:txBody>
          <a:bodyPr>
            <a:normAutofit/>
          </a:bodyPr>
          <a:lstStyle/>
          <a:p>
            <a:r>
              <a:rPr lang="en-US" sz="2400" u="sng" dirty="0" smtClean="0"/>
              <a:t>Nomenclature</a:t>
            </a:r>
            <a:endParaRPr lang="en-US" sz="24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0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1829773"/>
              </p:ext>
            </p:extLst>
          </p:nvPr>
        </p:nvGraphicFramePr>
        <p:xfrm>
          <a:off x="1066800" y="609600"/>
          <a:ext cx="6858000" cy="59590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7" name="CS ChemDraw Drawing" r:id="rId3" imgW="5970573" imgH="5187274" progId="ChemDraw.Document.6.0">
                  <p:embed/>
                </p:oleObj>
              </mc:Choice>
              <mc:Fallback>
                <p:oleObj name="CS ChemDraw Drawing" r:id="rId3" imgW="5970573" imgH="5187274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66800" y="609600"/>
                        <a:ext cx="6858000" cy="595903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31420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Synthesis of Aldehydes and Ketones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lphaUcPeriod"/>
            </a:pPr>
            <a:r>
              <a:rPr lang="en-US" sz="2400" dirty="0" smtClean="0"/>
              <a:t>From Acid Chlorides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400" dirty="0" smtClean="0"/>
              <a:t>From 1,3-Dithianes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400" dirty="0" smtClean="0"/>
              <a:t>From Nitriles (Cyanides)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400" dirty="0" smtClean="0"/>
              <a:t>From Carboxylic acids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32065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144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A. From Acid Chlorides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1.  </a:t>
            </a:r>
            <a:r>
              <a:rPr lang="en-US" sz="2000" dirty="0" err="1" smtClean="0">
                <a:solidFill>
                  <a:schemeClr val="accent1"/>
                </a:solidFill>
              </a:rPr>
              <a:t>Rosenmund</a:t>
            </a:r>
            <a:r>
              <a:rPr lang="en-US" sz="2000" dirty="0" smtClean="0">
                <a:solidFill>
                  <a:schemeClr val="accent1"/>
                </a:solidFill>
              </a:rPr>
              <a:t> reduction:</a:t>
            </a:r>
            <a:endParaRPr lang="en-US" sz="2000" dirty="0">
              <a:solidFill>
                <a:schemeClr val="accent1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7208789"/>
              </p:ext>
            </p:extLst>
          </p:nvPr>
        </p:nvGraphicFramePr>
        <p:xfrm>
          <a:off x="1066799" y="2286000"/>
          <a:ext cx="6788727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" name="CS ChemDraw Drawing" r:id="rId3" imgW="6222236" imgH="2024974" progId="ChemDraw.Document.6.0">
                  <p:embed/>
                </p:oleObj>
              </mc:Choice>
              <mc:Fallback>
                <p:oleObj name="CS ChemDraw Drawing" r:id="rId3" imgW="6222236" imgH="2024974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66799" y="2286000"/>
                        <a:ext cx="6788727" cy="2209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09852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20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1146335"/>
              </p:ext>
            </p:extLst>
          </p:nvPr>
        </p:nvGraphicFramePr>
        <p:xfrm>
          <a:off x="533400" y="1828800"/>
          <a:ext cx="8143109" cy="259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2" name="CS ChemDraw Drawing" r:id="rId3" imgW="6206861" imgH="1974715" progId="ChemDraw.Document.6.0">
                  <p:embed/>
                </p:oleObj>
              </mc:Choice>
              <mc:Fallback>
                <p:oleObj name="CS ChemDraw Drawing" r:id="rId3" imgW="6206861" imgH="1974715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3400" y="1828800"/>
                        <a:ext cx="8143109" cy="2590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92090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57200" indent="-457200"/>
            <a:r>
              <a:rPr lang="en-US" sz="2400" dirty="0" smtClean="0">
                <a:solidFill>
                  <a:srgbClr val="FF0000"/>
                </a:solidFill>
              </a:rPr>
              <a:t>B. From 1,3-Dithianes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 algn="ctr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C. From Nitriles (Cyanides)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9325536"/>
              </p:ext>
            </p:extLst>
          </p:nvPr>
        </p:nvGraphicFramePr>
        <p:xfrm>
          <a:off x="1447800" y="1371600"/>
          <a:ext cx="5993027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5" name="CS ChemDraw Drawing" r:id="rId3" imgW="4620282" imgH="1057343" progId="ChemDraw.Document.6.0">
                  <p:embed/>
                </p:oleObj>
              </mc:Choice>
              <mc:Fallback>
                <p:oleObj name="CS ChemDraw Drawing" r:id="rId3" imgW="4620282" imgH="1057343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47800" y="1371600"/>
                        <a:ext cx="5993027" cy="1371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5229348"/>
              </p:ext>
            </p:extLst>
          </p:nvPr>
        </p:nvGraphicFramePr>
        <p:xfrm>
          <a:off x="1905000" y="4038600"/>
          <a:ext cx="5299279" cy="236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6" name="CS ChemDraw Drawing" r:id="rId5" imgW="4697966" imgH="2093609" progId="ChemDraw.Document.6.0">
                  <p:embed/>
                </p:oleObj>
              </mc:Choice>
              <mc:Fallback>
                <p:oleObj name="CS ChemDraw Drawing" r:id="rId5" imgW="4697966" imgH="2093609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905000" y="4038600"/>
                        <a:ext cx="5299279" cy="2362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19595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D. From Carboxylic acids</a:t>
            </a:r>
            <a:br>
              <a:rPr lang="en-US" sz="2400" dirty="0" smtClean="0">
                <a:solidFill>
                  <a:srgbClr val="FF0000"/>
                </a:solidFill>
              </a:rPr>
            </a:b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2757426"/>
              </p:ext>
            </p:extLst>
          </p:nvPr>
        </p:nvGraphicFramePr>
        <p:xfrm>
          <a:off x="1295400" y="1752600"/>
          <a:ext cx="6299760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8" name="CS ChemDraw Drawing" r:id="rId3" imgW="5734286" imgH="2011194" progId="ChemDraw.Document.6.0">
                  <p:embed/>
                </p:oleObj>
              </mc:Choice>
              <mc:Fallback>
                <p:oleObj name="CS ChemDraw Drawing" r:id="rId3" imgW="5734286" imgH="2011194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95400" y="1752600"/>
                        <a:ext cx="6299760" cy="2209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82079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General </a:t>
            </a:r>
            <a:r>
              <a:rPr lang="en-US" sz="3200" dirty="0">
                <a:solidFill>
                  <a:srgbClr val="FF0000"/>
                </a:solidFill>
              </a:rPr>
              <a:t>P</a:t>
            </a:r>
            <a:r>
              <a:rPr lang="en-US" sz="3200" dirty="0" smtClean="0">
                <a:solidFill>
                  <a:srgbClr val="FF0000"/>
                </a:solidFill>
              </a:rPr>
              <a:t>hysical </a:t>
            </a:r>
            <a:r>
              <a:rPr lang="en-US" sz="3200" dirty="0">
                <a:solidFill>
                  <a:srgbClr val="FF0000"/>
                </a:solidFill>
              </a:rPr>
              <a:t>P</a:t>
            </a:r>
            <a:r>
              <a:rPr lang="en-US" sz="3200" dirty="0" smtClean="0">
                <a:solidFill>
                  <a:srgbClr val="FF0000"/>
                </a:solidFill>
              </a:rPr>
              <a:t>roperties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dirty="0" smtClean="0"/>
              <a:t>Aldehydes (C</a:t>
            </a:r>
            <a:r>
              <a:rPr lang="en-US" baseline="-25000" dirty="0" smtClean="0"/>
              <a:t>2</a:t>
            </a:r>
            <a:r>
              <a:rPr lang="en-US" dirty="0" smtClean="0"/>
              <a:t> to C</a:t>
            </a:r>
            <a:r>
              <a:rPr lang="en-US" baseline="-25000" dirty="0" smtClean="0"/>
              <a:t>11</a:t>
            </a:r>
            <a:r>
              <a:rPr lang="en-US" dirty="0" smtClean="0"/>
              <a:t>) and ket</a:t>
            </a:r>
            <a:r>
              <a:rPr lang="en-US" dirty="0"/>
              <a:t>ones (</a:t>
            </a:r>
            <a:r>
              <a:rPr lang="en-US" dirty="0" smtClean="0"/>
              <a:t>C</a:t>
            </a:r>
            <a:r>
              <a:rPr lang="en-US" baseline="-25000" dirty="0" smtClean="0"/>
              <a:t>3</a:t>
            </a:r>
            <a:r>
              <a:rPr lang="en-US" dirty="0" smtClean="0"/>
              <a:t> </a:t>
            </a:r>
            <a:r>
              <a:rPr lang="en-US" dirty="0"/>
              <a:t>to C</a:t>
            </a:r>
            <a:r>
              <a:rPr lang="en-US" baseline="-25000" dirty="0"/>
              <a:t>11</a:t>
            </a:r>
            <a:r>
              <a:rPr lang="en-US" dirty="0"/>
              <a:t>) </a:t>
            </a:r>
            <a:r>
              <a:rPr lang="en-US" dirty="0" smtClean="0"/>
              <a:t>are </a:t>
            </a:r>
            <a:r>
              <a:rPr lang="en-US" dirty="0" err="1" smtClean="0"/>
              <a:t>colourless</a:t>
            </a:r>
            <a:r>
              <a:rPr lang="en-US" dirty="0" smtClean="0"/>
              <a:t>, mobile liquids</a:t>
            </a:r>
          </a:p>
          <a:p>
            <a:r>
              <a:rPr lang="en-US" dirty="0" smtClean="0"/>
              <a:t>Aldehydes and Ketones </a:t>
            </a:r>
            <a:r>
              <a:rPr lang="en-US" dirty="0"/>
              <a:t>&gt; </a:t>
            </a:r>
            <a:r>
              <a:rPr lang="en-US" dirty="0" smtClean="0"/>
              <a:t>C</a:t>
            </a:r>
            <a:r>
              <a:rPr lang="en-US" baseline="-25000" dirty="0" smtClean="0"/>
              <a:t>11 </a:t>
            </a:r>
            <a:r>
              <a:rPr lang="en-US" dirty="0" smtClean="0"/>
              <a:t> are solids</a:t>
            </a:r>
          </a:p>
          <a:p>
            <a:r>
              <a:rPr lang="en-US" dirty="0" smtClean="0"/>
              <a:t>Aldehydes (Unpleasant smell), Higher ones have fruity smell</a:t>
            </a:r>
          </a:p>
          <a:p>
            <a:r>
              <a:rPr lang="en-US" dirty="0" smtClean="0"/>
              <a:t>ketones (Pleasant smell)</a:t>
            </a:r>
          </a:p>
          <a:p>
            <a:r>
              <a:rPr lang="en-US" dirty="0" smtClean="0"/>
              <a:t>Solubility rapidly falls with rising M. wt. due to increase hydrophobic chain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2730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496</TotalTime>
  <Words>195</Words>
  <Application>Microsoft Office PowerPoint</Application>
  <PresentationFormat>On-screen Show (4:3)</PresentationFormat>
  <Paragraphs>52</Paragraphs>
  <Slides>20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Office Theme</vt:lpstr>
      <vt:lpstr>CS ChemDraw Drawing</vt:lpstr>
      <vt:lpstr>B.Sc. II    Paper-II (Organic Chemistry) Lecture-1 Aldehydes and Ketones </vt:lpstr>
      <vt:lpstr>PowerPoint Presentation</vt:lpstr>
      <vt:lpstr>Nomenclature</vt:lpstr>
      <vt:lpstr>Synthesis of Aldehydes and Ketones</vt:lpstr>
      <vt:lpstr>A. From Acid Chlorides </vt:lpstr>
      <vt:lpstr>PowerPoint Presentation</vt:lpstr>
      <vt:lpstr>B. From 1,3-Dithianes</vt:lpstr>
      <vt:lpstr>D. From Carboxylic acids </vt:lpstr>
      <vt:lpstr>General Physical Properties</vt:lpstr>
      <vt:lpstr>PowerPoint Presentation</vt:lpstr>
      <vt:lpstr>PowerPoint Presentation</vt:lpstr>
      <vt:lpstr>1</vt:lpstr>
      <vt:lpstr>PowerPoint Presentation</vt:lpstr>
      <vt:lpstr>2</vt:lpstr>
      <vt:lpstr>PowerPoint Presentation</vt:lpstr>
      <vt:lpstr>3</vt:lpstr>
      <vt:lpstr>PowerPoint Presentation</vt:lpstr>
      <vt:lpstr>PowerPoint Presentation</vt:lpstr>
      <vt:lpstr>                                   4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 PAVILION</dc:creator>
  <cp:lastModifiedBy>HPLKO</cp:lastModifiedBy>
  <cp:revision>26</cp:revision>
  <dcterms:created xsi:type="dcterms:W3CDTF">2015-01-25T04:56:57Z</dcterms:created>
  <dcterms:modified xsi:type="dcterms:W3CDTF">2020-01-04T10:38:59Z</dcterms:modified>
</cp:coreProperties>
</file>